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05" r:id="rId3"/>
    <p:sldId id="307" r:id="rId4"/>
    <p:sldId id="312" r:id="rId5"/>
    <p:sldId id="309" r:id="rId6"/>
    <p:sldId id="318" r:id="rId7"/>
    <p:sldId id="319" r:id="rId8"/>
    <p:sldId id="310" r:id="rId9"/>
    <p:sldId id="320" r:id="rId10"/>
    <p:sldId id="321" r:id="rId11"/>
    <p:sldId id="283" r:id="rId12"/>
    <p:sldId id="322" r:id="rId13"/>
    <p:sldId id="316" r:id="rId14"/>
    <p:sldId id="311" r:id="rId15"/>
    <p:sldId id="317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10" autoAdjust="0"/>
    <p:restoredTop sz="97215" autoAdjust="0"/>
  </p:normalViewPr>
  <p:slideViewPr>
    <p:cSldViewPr>
      <p:cViewPr>
        <p:scale>
          <a:sx n="50" d="100"/>
          <a:sy n="50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DD55B4-E36F-47C1-A333-F623533B67CA}" type="doc">
      <dgm:prSet loTypeId="urn:microsoft.com/office/officeart/2005/8/layout/cycle2" loCatId="cycle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38C7944-4F60-46E7-82A0-D1D91328F90D}">
      <dgm:prSet phldrT="[Текст]"/>
      <dgm:spPr/>
      <dgm:t>
        <a:bodyPr/>
        <a:lstStyle/>
        <a:p>
          <a:r>
            <a:rPr lang="ru-RU" dirty="0" smtClean="0"/>
            <a:t>1 база</a:t>
          </a:r>
          <a:endParaRPr lang="ru-RU" dirty="0"/>
        </a:p>
      </dgm:t>
    </dgm:pt>
    <dgm:pt modelId="{74868C68-B860-4C43-8690-9D55DDFC56CD}" type="parTrans" cxnId="{44299C2E-4770-4D46-B974-308B5173E05B}">
      <dgm:prSet/>
      <dgm:spPr/>
      <dgm:t>
        <a:bodyPr/>
        <a:lstStyle/>
        <a:p>
          <a:endParaRPr lang="ru-RU"/>
        </a:p>
      </dgm:t>
    </dgm:pt>
    <dgm:pt modelId="{B0C0B121-37CA-40FA-88F5-E27038FAB942}" type="sibTrans" cxnId="{44299C2E-4770-4D46-B974-308B5173E05B}">
      <dgm:prSet/>
      <dgm:spPr/>
      <dgm:t>
        <a:bodyPr/>
        <a:lstStyle/>
        <a:p>
          <a:endParaRPr lang="ru-RU"/>
        </a:p>
      </dgm:t>
    </dgm:pt>
    <dgm:pt modelId="{D0423F7E-657E-482D-986F-2147033EBDA4}">
      <dgm:prSet phldrT="[Текст]"/>
      <dgm:spPr/>
      <dgm:t>
        <a:bodyPr/>
        <a:lstStyle/>
        <a:p>
          <a:r>
            <a:rPr lang="ru-RU" dirty="0" smtClean="0"/>
            <a:t>2 база</a:t>
          </a:r>
          <a:endParaRPr lang="ru-RU" dirty="0"/>
        </a:p>
      </dgm:t>
    </dgm:pt>
    <dgm:pt modelId="{299ACEEF-5F59-4A40-9283-3BC8B59467C3}" type="parTrans" cxnId="{29869C83-DCA4-4F38-AABE-4EEAB0F79ACD}">
      <dgm:prSet/>
      <dgm:spPr/>
      <dgm:t>
        <a:bodyPr/>
        <a:lstStyle/>
        <a:p>
          <a:endParaRPr lang="ru-RU"/>
        </a:p>
      </dgm:t>
    </dgm:pt>
    <dgm:pt modelId="{843C0643-3B5D-4EE2-A7E0-AC4DDA121C13}" type="sibTrans" cxnId="{29869C83-DCA4-4F38-AABE-4EEAB0F79ACD}">
      <dgm:prSet/>
      <dgm:spPr/>
      <dgm:t>
        <a:bodyPr/>
        <a:lstStyle/>
        <a:p>
          <a:endParaRPr lang="ru-RU"/>
        </a:p>
      </dgm:t>
    </dgm:pt>
    <dgm:pt modelId="{5CB3833F-8C9B-4301-8884-CE1FDD3357AC}">
      <dgm:prSet phldrT="[Текст]"/>
      <dgm:spPr/>
      <dgm:t>
        <a:bodyPr/>
        <a:lstStyle/>
        <a:p>
          <a:r>
            <a:rPr lang="ru-RU" dirty="0" smtClean="0"/>
            <a:t>3 база</a:t>
          </a:r>
          <a:endParaRPr lang="ru-RU" dirty="0"/>
        </a:p>
      </dgm:t>
    </dgm:pt>
    <dgm:pt modelId="{423EFEC5-8C39-4A7F-98B1-2E4BC76A48E2}" type="parTrans" cxnId="{F2BC6C64-8575-428E-91D7-CD95C09784B7}">
      <dgm:prSet/>
      <dgm:spPr/>
      <dgm:t>
        <a:bodyPr/>
        <a:lstStyle/>
        <a:p>
          <a:endParaRPr lang="ru-RU"/>
        </a:p>
      </dgm:t>
    </dgm:pt>
    <dgm:pt modelId="{E4721996-DCD9-4320-972D-6BC560AD5729}" type="sibTrans" cxnId="{F2BC6C64-8575-428E-91D7-CD95C09784B7}">
      <dgm:prSet/>
      <dgm:spPr/>
      <dgm:t>
        <a:bodyPr/>
        <a:lstStyle/>
        <a:p>
          <a:endParaRPr lang="ru-RU"/>
        </a:p>
      </dgm:t>
    </dgm:pt>
    <dgm:pt modelId="{6AFCE7B7-0A09-416E-981F-244AD6FF8978}" type="pres">
      <dgm:prSet presAssocID="{01DD55B4-E36F-47C1-A333-F623533B67C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7D8F422-5D4D-4AE2-8B76-D532ED3078E8}" type="pres">
      <dgm:prSet presAssocID="{038C7944-4F60-46E7-82A0-D1D91328F90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D7B9F0-1944-4E5E-95FB-6AA51DB69427}" type="pres">
      <dgm:prSet presAssocID="{B0C0B121-37CA-40FA-88F5-E27038FAB942}" presName="sibTrans" presStyleLbl="sibTrans2D1" presStyleIdx="0" presStyleCnt="3"/>
      <dgm:spPr/>
      <dgm:t>
        <a:bodyPr/>
        <a:lstStyle/>
        <a:p>
          <a:endParaRPr lang="ru-RU"/>
        </a:p>
      </dgm:t>
    </dgm:pt>
    <dgm:pt modelId="{B1F2FB80-AC02-481E-BCA4-A9FC2DF7D4F5}" type="pres">
      <dgm:prSet presAssocID="{B0C0B121-37CA-40FA-88F5-E27038FAB942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4EF166DA-6AEB-48FC-85AE-B4E4A0A86FF3}" type="pres">
      <dgm:prSet presAssocID="{D0423F7E-657E-482D-986F-2147033EBDA4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9BE07B-7B44-4D95-AB8E-FDE99B734587}" type="pres">
      <dgm:prSet presAssocID="{843C0643-3B5D-4EE2-A7E0-AC4DDA121C13}" presName="sibTrans" presStyleLbl="sibTrans2D1" presStyleIdx="1" presStyleCnt="3"/>
      <dgm:spPr/>
      <dgm:t>
        <a:bodyPr/>
        <a:lstStyle/>
        <a:p>
          <a:endParaRPr lang="ru-RU"/>
        </a:p>
      </dgm:t>
    </dgm:pt>
    <dgm:pt modelId="{038ED7DE-1DC4-4194-9F63-8708C767AF22}" type="pres">
      <dgm:prSet presAssocID="{843C0643-3B5D-4EE2-A7E0-AC4DDA121C13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214D2083-CBEF-4783-9DA4-E7D1C89C22C3}" type="pres">
      <dgm:prSet presAssocID="{5CB3833F-8C9B-4301-8884-CE1FDD3357A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EB63E2-A2B1-40C2-9A71-D8EA551F7892}" type="pres">
      <dgm:prSet presAssocID="{E4721996-DCD9-4320-972D-6BC560AD5729}" presName="sibTrans" presStyleLbl="sibTrans2D1" presStyleIdx="2" presStyleCnt="3"/>
      <dgm:spPr/>
      <dgm:t>
        <a:bodyPr/>
        <a:lstStyle/>
        <a:p>
          <a:endParaRPr lang="ru-RU"/>
        </a:p>
      </dgm:t>
    </dgm:pt>
    <dgm:pt modelId="{DBA718DB-4C30-42F3-88AD-1721D94D30A2}" type="pres">
      <dgm:prSet presAssocID="{E4721996-DCD9-4320-972D-6BC560AD5729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EC0D51E8-A029-4E11-A36C-AB8413F64A60}" type="presOf" srcId="{843C0643-3B5D-4EE2-A7E0-AC4DDA121C13}" destId="{C49BE07B-7B44-4D95-AB8E-FDE99B734587}" srcOrd="0" destOrd="0" presId="urn:microsoft.com/office/officeart/2005/8/layout/cycle2"/>
    <dgm:cxn modelId="{14C32C90-6C4F-4C14-86ED-380D2B3CD3F0}" type="presOf" srcId="{E4721996-DCD9-4320-972D-6BC560AD5729}" destId="{DBA718DB-4C30-42F3-88AD-1721D94D30A2}" srcOrd="1" destOrd="0" presId="urn:microsoft.com/office/officeart/2005/8/layout/cycle2"/>
    <dgm:cxn modelId="{A38DC253-7715-4D7D-BF4D-44A0A5B06936}" type="presOf" srcId="{D0423F7E-657E-482D-986F-2147033EBDA4}" destId="{4EF166DA-6AEB-48FC-85AE-B4E4A0A86FF3}" srcOrd="0" destOrd="0" presId="urn:microsoft.com/office/officeart/2005/8/layout/cycle2"/>
    <dgm:cxn modelId="{29869C83-DCA4-4F38-AABE-4EEAB0F79ACD}" srcId="{01DD55B4-E36F-47C1-A333-F623533B67CA}" destId="{D0423F7E-657E-482D-986F-2147033EBDA4}" srcOrd="1" destOrd="0" parTransId="{299ACEEF-5F59-4A40-9283-3BC8B59467C3}" sibTransId="{843C0643-3B5D-4EE2-A7E0-AC4DDA121C13}"/>
    <dgm:cxn modelId="{1B7F23B8-D64C-4392-A0A2-4AE8A2B898B4}" type="presOf" srcId="{843C0643-3B5D-4EE2-A7E0-AC4DDA121C13}" destId="{038ED7DE-1DC4-4194-9F63-8708C767AF22}" srcOrd="1" destOrd="0" presId="urn:microsoft.com/office/officeart/2005/8/layout/cycle2"/>
    <dgm:cxn modelId="{7885D948-73A7-4F3A-8420-9ECF74DEA27D}" type="presOf" srcId="{B0C0B121-37CA-40FA-88F5-E27038FAB942}" destId="{B1F2FB80-AC02-481E-BCA4-A9FC2DF7D4F5}" srcOrd="1" destOrd="0" presId="urn:microsoft.com/office/officeart/2005/8/layout/cycle2"/>
    <dgm:cxn modelId="{05F66308-08C7-47BF-8297-144E6F2F0494}" type="presOf" srcId="{E4721996-DCD9-4320-972D-6BC560AD5729}" destId="{DEEB63E2-A2B1-40C2-9A71-D8EA551F7892}" srcOrd="0" destOrd="0" presId="urn:microsoft.com/office/officeart/2005/8/layout/cycle2"/>
    <dgm:cxn modelId="{49101476-4B7B-4EF9-B28E-D17413B55A15}" type="presOf" srcId="{B0C0B121-37CA-40FA-88F5-E27038FAB942}" destId="{65D7B9F0-1944-4E5E-95FB-6AA51DB69427}" srcOrd="0" destOrd="0" presId="urn:microsoft.com/office/officeart/2005/8/layout/cycle2"/>
    <dgm:cxn modelId="{596D35DB-23BA-4BAD-8E30-A8DBBF07C375}" type="presOf" srcId="{038C7944-4F60-46E7-82A0-D1D91328F90D}" destId="{F7D8F422-5D4D-4AE2-8B76-D532ED3078E8}" srcOrd="0" destOrd="0" presId="urn:microsoft.com/office/officeart/2005/8/layout/cycle2"/>
    <dgm:cxn modelId="{E0966789-F30D-4B48-B403-B3F80028EFC0}" type="presOf" srcId="{5CB3833F-8C9B-4301-8884-CE1FDD3357AC}" destId="{214D2083-CBEF-4783-9DA4-E7D1C89C22C3}" srcOrd="0" destOrd="0" presId="urn:microsoft.com/office/officeart/2005/8/layout/cycle2"/>
    <dgm:cxn modelId="{F2BC6C64-8575-428E-91D7-CD95C09784B7}" srcId="{01DD55B4-E36F-47C1-A333-F623533B67CA}" destId="{5CB3833F-8C9B-4301-8884-CE1FDD3357AC}" srcOrd="2" destOrd="0" parTransId="{423EFEC5-8C39-4A7F-98B1-2E4BC76A48E2}" sibTransId="{E4721996-DCD9-4320-972D-6BC560AD5729}"/>
    <dgm:cxn modelId="{4E0160A6-E358-416F-A68B-EAD5D7D3B046}" type="presOf" srcId="{01DD55B4-E36F-47C1-A333-F623533B67CA}" destId="{6AFCE7B7-0A09-416E-981F-244AD6FF8978}" srcOrd="0" destOrd="0" presId="urn:microsoft.com/office/officeart/2005/8/layout/cycle2"/>
    <dgm:cxn modelId="{44299C2E-4770-4D46-B974-308B5173E05B}" srcId="{01DD55B4-E36F-47C1-A333-F623533B67CA}" destId="{038C7944-4F60-46E7-82A0-D1D91328F90D}" srcOrd="0" destOrd="0" parTransId="{74868C68-B860-4C43-8690-9D55DDFC56CD}" sibTransId="{B0C0B121-37CA-40FA-88F5-E27038FAB942}"/>
    <dgm:cxn modelId="{130516A9-855E-4C32-8785-3A39EEC208A5}" type="presParOf" srcId="{6AFCE7B7-0A09-416E-981F-244AD6FF8978}" destId="{F7D8F422-5D4D-4AE2-8B76-D532ED3078E8}" srcOrd="0" destOrd="0" presId="urn:microsoft.com/office/officeart/2005/8/layout/cycle2"/>
    <dgm:cxn modelId="{7B7E55F6-986D-479F-A5C7-D549484F8288}" type="presParOf" srcId="{6AFCE7B7-0A09-416E-981F-244AD6FF8978}" destId="{65D7B9F0-1944-4E5E-95FB-6AA51DB69427}" srcOrd="1" destOrd="0" presId="urn:microsoft.com/office/officeart/2005/8/layout/cycle2"/>
    <dgm:cxn modelId="{C21B7021-FD6C-44FD-BD2E-77D6DF7710C4}" type="presParOf" srcId="{65D7B9F0-1944-4E5E-95FB-6AA51DB69427}" destId="{B1F2FB80-AC02-481E-BCA4-A9FC2DF7D4F5}" srcOrd="0" destOrd="0" presId="urn:microsoft.com/office/officeart/2005/8/layout/cycle2"/>
    <dgm:cxn modelId="{AC180D70-F8E7-45A3-9850-02E7F0E999AA}" type="presParOf" srcId="{6AFCE7B7-0A09-416E-981F-244AD6FF8978}" destId="{4EF166DA-6AEB-48FC-85AE-B4E4A0A86FF3}" srcOrd="2" destOrd="0" presId="urn:microsoft.com/office/officeart/2005/8/layout/cycle2"/>
    <dgm:cxn modelId="{885025C9-68C8-454E-A10D-6201DA0F46D6}" type="presParOf" srcId="{6AFCE7B7-0A09-416E-981F-244AD6FF8978}" destId="{C49BE07B-7B44-4D95-AB8E-FDE99B734587}" srcOrd="3" destOrd="0" presId="urn:microsoft.com/office/officeart/2005/8/layout/cycle2"/>
    <dgm:cxn modelId="{22FE96D3-1996-4CC8-B985-C22CD87A5841}" type="presParOf" srcId="{C49BE07B-7B44-4D95-AB8E-FDE99B734587}" destId="{038ED7DE-1DC4-4194-9F63-8708C767AF22}" srcOrd="0" destOrd="0" presId="urn:microsoft.com/office/officeart/2005/8/layout/cycle2"/>
    <dgm:cxn modelId="{C972E490-3595-4D4C-A930-8A2564BD24B0}" type="presParOf" srcId="{6AFCE7B7-0A09-416E-981F-244AD6FF8978}" destId="{214D2083-CBEF-4783-9DA4-E7D1C89C22C3}" srcOrd="4" destOrd="0" presId="urn:microsoft.com/office/officeart/2005/8/layout/cycle2"/>
    <dgm:cxn modelId="{132F4B54-BD10-481B-8255-2D0BEA835E19}" type="presParOf" srcId="{6AFCE7B7-0A09-416E-981F-244AD6FF8978}" destId="{DEEB63E2-A2B1-40C2-9A71-D8EA551F7892}" srcOrd="5" destOrd="0" presId="urn:microsoft.com/office/officeart/2005/8/layout/cycle2"/>
    <dgm:cxn modelId="{00E4B415-B43D-404A-9CB3-A7F4908760E8}" type="presParOf" srcId="{DEEB63E2-A2B1-40C2-9A71-D8EA551F7892}" destId="{DBA718DB-4C30-42F3-88AD-1721D94D30A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E0422E-414C-4488-97EA-45AE277F20DB}" type="datetimeFigureOut">
              <a:rPr lang="ru-RU" smtClean="0"/>
              <a:t>16.02.2019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E56EDE-EB88-41B1-8B87-8CC2E0FF54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143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E56EDE-EB88-41B1-8B87-8CC2E0FF546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51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E56EDE-EB88-41B1-8B87-8CC2E0FF546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388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gif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gif"/><Relationship Id="rId7" Type="http://schemas.openxmlformats.org/officeDocument/2006/relationships/image" Target="../media/image14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1.jpeg"/><Relationship Id="rId7" Type="http://schemas.openxmlformats.org/officeDocument/2006/relationships/diagramColors" Target="../diagrams/colors1.xml"/><Relationship Id="rId12" Type="http://schemas.microsoft.com/office/2007/relationships/hdphoto" Target="../media/hdphoto2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4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23.png"/><Relationship Id="rId4" Type="http://schemas.openxmlformats.org/officeDocument/2006/relationships/diagramData" Target="../diagrams/data1.xml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332654"/>
            <a:ext cx="624588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7200" b="1" i="1" cap="none" spc="0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Развивай</a:t>
            </a:r>
            <a:endParaRPr lang="ru-RU" sz="7200" b="1" i="1" cap="none" spc="0" dirty="0">
              <a:ln w="11430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47932" y="209544"/>
            <a:ext cx="151355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8000" b="1" i="1" cap="none" spc="0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Foo" pitchFamily="82" charset="-52"/>
              </a:rPr>
              <a:t>КА</a:t>
            </a:r>
            <a:endParaRPr lang="ru-RU" sz="8000" b="1" i="1" cap="none" spc="0" dirty="0">
              <a:ln w="11430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Foo" pitchFamily="82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43958" y="1532983"/>
            <a:ext cx="280397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4000" b="1" i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Занятие 14</a:t>
            </a:r>
            <a:endParaRPr lang="ru-RU" sz="4000" b="1" i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34087" y="2492896"/>
            <a:ext cx="66237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002060"/>
                </a:solidFill>
                <a:latin typeface="Constantia" pitchFamily="18" charset="0"/>
              </a:rPr>
              <a:t>«Учимся быть внимательными, хорошо запоминать и думать» </a:t>
            </a:r>
            <a:endParaRPr lang="ru-RU" sz="3600" i="1" dirty="0">
              <a:solidFill>
                <a:srgbClr val="002060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21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38944"/>
          </a:xfrm>
          <a:solidFill>
            <a:schemeClr val="bg1">
              <a:alpha val="66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66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база</a:t>
            </a:r>
            <a:endParaRPr lang="ru-RU" sz="6600" b="1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251520" y="1127426"/>
            <a:ext cx="6676280" cy="1869526"/>
            <a:chOff x="341898" y="404664"/>
            <a:chExt cx="4518135" cy="12066590"/>
          </a:xfrm>
        </p:grpSpPr>
        <p:sp>
          <p:nvSpPr>
            <p:cNvPr id="10" name="Скругленная прямоугольная выноска 9"/>
            <p:cNvSpPr/>
            <p:nvPr/>
          </p:nvSpPr>
          <p:spPr>
            <a:xfrm>
              <a:off x="341898" y="404664"/>
              <a:ext cx="4518134" cy="12066590"/>
            </a:xfrm>
            <a:prstGeom prst="wedgeRoundRectCallout">
              <a:avLst>
                <a:gd name="adj1" fmla="val 60334"/>
                <a:gd name="adj2" fmla="val -28317"/>
                <a:gd name="adj3" fmla="val 16667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41899" y="1478643"/>
              <a:ext cx="4518134" cy="8013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latin typeface="Times New Roman" pitchFamily="18" charset="0"/>
                  <a:cs typeface="Times New Roman" pitchFamily="18" charset="0"/>
                </a:rPr>
                <a:t>Порассуждайте и найдите в классе предмет, описание которого есть на карточке.  </a:t>
              </a:r>
              <a:endParaRPr lang="ru-RU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2" name="Picture 2" descr="https://24.img.avito.st/avatar/social/1024x1024/42462933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25" b="25591"/>
          <a:stretch/>
        </p:blipFill>
        <p:spPr bwMode="auto">
          <a:xfrm>
            <a:off x="7458398" y="411216"/>
            <a:ext cx="1530699" cy="1471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2019748" y="5395515"/>
            <a:ext cx="6800724" cy="1104490"/>
            <a:chOff x="530607" y="1252618"/>
            <a:chExt cx="4518134" cy="5400600"/>
          </a:xfrm>
        </p:grpSpPr>
        <p:sp>
          <p:nvSpPr>
            <p:cNvPr id="14" name="Скругленная прямоугольная выноска 13"/>
            <p:cNvSpPr/>
            <p:nvPr/>
          </p:nvSpPr>
          <p:spPr>
            <a:xfrm>
              <a:off x="530607" y="1252618"/>
              <a:ext cx="4518134" cy="5400600"/>
            </a:xfrm>
            <a:prstGeom prst="wedgeRoundRectCallout">
              <a:avLst>
                <a:gd name="adj1" fmla="val -58937"/>
                <a:gd name="adj2" fmla="val 2107"/>
                <a:gd name="adj3" fmla="val 16667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0607" y="2889198"/>
              <a:ext cx="4518134" cy="25583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>
                  <a:latin typeface="Times New Roman" pitchFamily="18" charset="0"/>
                  <a:cs typeface="Times New Roman" pitchFamily="18" charset="0"/>
                </a:rPr>
                <a:t>Будьте внимательны!</a:t>
              </a:r>
              <a:endParaRPr lang="ru-RU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6" name="Picture 2" descr="https://24.img.avito.st/avatar/social/1024x1024/42462933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25" b="25591"/>
          <a:stretch/>
        </p:blipFill>
        <p:spPr bwMode="auto">
          <a:xfrm flipH="1">
            <a:off x="138886" y="5266140"/>
            <a:ext cx="1455169" cy="1471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175112" y="3140968"/>
            <a:ext cx="8737576" cy="2063862"/>
            <a:chOff x="175112" y="3140968"/>
            <a:chExt cx="8737576" cy="2063862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175112" y="3140968"/>
              <a:ext cx="8737576" cy="2063862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39444" y="3326513"/>
              <a:ext cx="8208912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/>
                <a:t>Предмет маленького размера, сделан из мягкого материала, оранжевого цвета, предназначен для игры.</a:t>
              </a:r>
            </a:p>
            <a:p>
              <a:pPr algn="ctr"/>
              <a:r>
                <a:rPr lang="ru-RU" sz="2400" b="1" dirty="0" smtClean="0"/>
                <a:t>Он спрятан с правой стороны входной двери.</a:t>
              </a:r>
            </a:p>
            <a:p>
              <a:pPr algn="ctr"/>
              <a:r>
                <a:rPr lang="ru-RU" sz="3200" b="1" dirty="0" smtClean="0"/>
                <a:t>Что это? Найдите его.</a:t>
              </a:r>
              <a:endParaRPr lang="ru-RU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11552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944216"/>
          </a:xfrm>
          <a:noFill/>
        </p:spPr>
        <p:txBody>
          <a:bodyPr>
            <a:noAutofit/>
          </a:bodyPr>
          <a:lstStyle/>
          <a:p>
            <a:r>
              <a:rPr lang="ru-RU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 Arriba LET" pitchFamily="2" charset="0"/>
              </a:rPr>
              <a:t>Р</a:t>
            </a:r>
            <a:r>
              <a:rPr lang="ru-RU" sz="8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 Arriba LET" pitchFamily="2" charset="0"/>
              </a:rPr>
              <a:t>а</a:t>
            </a:r>
            <a:r>
              <a:rPr lang="ru-RU" sz="8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 Arriba LET" pitchFamily="2" charset="0"/>
              </a:rPr>
              <a:t>з</a:t>
            </a:r>
            <a:r>
              <a:rPr lang="ru-RU" sz="8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 Arriba LET" pitchFamily="2" charset="0"/>
              </a:rPr>
              <a:t>м</a:t>
            </a:r>
            <a:r>
              <a:rPr lang="ru-RU" sz="88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 Arriba LET" pitchFamily="2" charset="0"/>
              </a:rPr>
              <a:t>и</a:t>
            </a:r>
            <a:r>
              <a:rPr lang="ru-RU" sz="8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 Arriba LET" pitchFamily="2" charset="0"/>
              </a:rPr>
              <a:t>н</a:t>
            </a:r>
            <a:r>
              <a:rPr lang="ru-RU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 Arriba LET" pitchFamily="2" charset="0"/>
              </a:rPr>
              <a:t>к</a:t>
            </a:r>
            <a:r>
              <a:rPr lang="ru-RU" sz="8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 Arriba LET" pitchFamily="2" charset="0"/>
              </a:rPr>
              <a:t>а</a:t>
            </a:r>
            <a:endParaRPr lang="ru-RU" sz="8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1 Arriba LET" pitchFamily="2" charset="0"/>
            </a:endParaRPr>
          </a:p>
        </p:txBody>
      </p:sp>
      <p:pic>
        <p:nvPicPr>
          <p:cNvPr id="6146" name="Picture 2" descr="https://pp.userapi.com/c629419/v629419266/3474a/CYlgq6TLGF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31"/>
          <a:stretch/>
        </p:blipFill>
        <p:spPr bwMode="auto">
          <a:xfrm>
            <a:off x="3491880" y="2348880"/>
            <a:ext cx="2755910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84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7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87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220637" y="298581"/>
            <a:ext cx="6676280" cy="1037390"/>
            <a:chOff x="341898" y="404664"/>
            <a:chExt cx="4518135" cy="12066590"/>
          </a:xfrm>
        </p:grpSpPr>
        <p:sp>
          <p:nvSpPr>
            <p:cNvPr id="10" name="Скругленная прямоугольная выноска 9"/>
            <p:cNvSpPr/>
            <p:nvPr/>
          </p:nvSpPr>
          <p:spPr>
            <a:xfrm>
              <a:off x="341898" y="404664"/>
              <a:ext cx="4518134" cy="12066590"/>
            </a:xfrm>
            <a:prstGeom prst="wedgeRoundRectCallout">
              <a:avLst>
                <a:gd name="adj1" fmla="val 60334"/>
                <a:gd name="adj2" fmla="val -28317"/>
                <a:gd name="adj3" fmla="val 16667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41899" y="2169004"/>
              <a:ext cx="4518134" cy="4908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Ну что, понравилось??</a:t>
              </a:r>
              <a:endPara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2" name="Picture 2" descr="https://24.img.avito.st/avatar/social/1024x1024/42462933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25" b="25591"/>
          <a:stretch/>
        </p:blipFill>
        <p:spPr bwMode="auto">
          <a:xfrm>
            <a:off x="7528745" y="155681"/>
            <a:ext cx="1530699" cy="1471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1977482" y="1794760"/>
            <a:ext cx="6828901" cy="1739609"/>
            <a:chOff x="530607" y="182108"/>
            <a:chExt cx="4536854" cy="6922241"/>
          </a:xfrm>
        </p:grpSpPr>
        <p:sp>
          <p:nvSpPr>
            <p:cNvPr id="14" name="Скругленная прямоугольная выноска 13"/>
            <p:cNvSpPr/>
            <p:nvPr/>
          </p:nvSpPr>
          <p:spPr>
            <a:xfrm>
              <a:off x="530607" y="182108"/>
              <a:ext cx="4518134" cy="6471110"/>
            </a:xfrm>
            <a:prstGeom prst="wedgeRoundRectCallout">
              <a:avLst>
                <a:gd name="adj1" fmla="val -58377"/>
                <a:gd name="adj2" fmla="val 12189"/>
                <a:gd name="adj3" fmla="val 16667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9327" y="1548314"/>
              <a:ext cx="4518134" cy="5556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СТОП! СТОП! СТОП!</a:t>
              </a:r>
            </a:p>
            <a:p>
              <a:pPr algn="ctr"/>
              <a:r>
                <a:rPr lang="ru-RU" sz="24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Куда это вы? У меня есть еще для вас одно задание. </a:t>
              </a:r>
            </a:p>
            <a:p>
              <a:pPr algn="ctr"/>
              <a:endPara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6" name="Picture 2" descr="https://24.img.avito.st/avatar/social/1024x1024/42462933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25" b="25591"/>
          <a:stretch/>
        </p:blipFill>
        <p:spPr bwMode="auto">
          <a:xfrm flipH="1">
            <a:off x="97174" y="1540901"/>
            <a:ext cx="1455169" cy="1471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Ð¢ÑÐµÑÐ³Ð¾Ð»ÑÐ½Ð¸Ðº Ð±Ð¾Ð»ÑÑÐ¾Ð¹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38" y="3534369"/>
            <a:ext cx="3956702" cy="332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4644008" y="4787349"/>
            <a:ext cx="2719576" cy="1822489"/>
            <a:chOff x="341898" y="404664"/>
            <a:chExt cx="4518135" cy="12066590"/>
          </a:xfrm>
        </p:grpSpPr>
        <p:sp>
          <p:nvSpPr>
            <p:cNvPr id="19" name="Скругленная прямоугольная выноска 18"/>
            <p:cNvSpPr/>
            <p:nvPr/>
          </p:nvSpPr>
          <p:spPr>
            <a:xfrm>
              <a:off x="341898" y="404664"/>
              <a:ext cx="4518133" cy="12066590"/>
            </a:xfrm>
            <a:prstGeom prst="wedgeRoundRectCallout">
              <a:avLst>
                <a:gd name="adj1" fmla="val 64537"/>
                <a:gd name="adj2" fmla="val -56539"/>
                <a:gd name="adj3" fmla="val 16667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41900" y="2169002"/>
              <a:ext cx="4518133" cy="5585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Посчитай все треугольники на картинке</a:t>
              </a:r>
              <a:endPara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" name="Picture 2" descr="https://24.img.avito.st/avatar/social/1024x1024/42462933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25" b="25591"/>
          <a:stretch/>
        </p:blipFill>
        <p:spPr bwMode="auto">
          <a:xfrm>
            <a:off x="7528745" y="3534369"/>
            <a:ext cx="1530699" cy="1471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57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254" y="260648"/>
            <a:ext cx="8229600" cy="1143000"/>
          </a:xfrm>
          <a:solidFill>
            <a:schemeClr val="bg1">
              <a:alpha val="66000"/>
            </a:schemeClr>
          </a:solidFill>
        </p:spPr>
        <p:txBody>
          <a:bodyPr>
            <a:normAutofit/>
          </a:bodyPr>
          <a:lstStyle/>
          <a:p>
            <a:r>
              <a:rPr lang="ru-RU" sz="6000" b="1" i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Оцени себя </a:t>
            </a:r>
            <a:endParaRPr lang="ru-RU" sz="6000" b="1" i="1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8" name="Picture 4" descr="https://findicons.com/files/icons/977/rrze/720/flag_r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9220">
            <a:off x="553148" y="1988840"/>
            <a:ext cx="1393303" cy="1393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findicons.com/files/icons/977/rrze/720/flag_red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9220">
            <a:off x="2551300" y="2819243"/>
            <a:ext cx="1393303" cy="1393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findicons.com/files/icons/977/rrze/720/flag_red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9220">
            <a:off x="6955142" y="3003830"/>
            <a:ext cx="1393303" cy="1393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s://findicons.com/files/icons/977/rrze/720/flag_red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9220">
            <a:off x="4609943" y="1812859"/>
            <a:ext cx="1393303" cy="1393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89068" y="3357056"/>
            <a:ext cx="1921462" cy="523220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Отлично!</a:t>
            </a:r>
            <a:endParaRPr lang="ru-RU" sz="28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298062" y="4286417"/>
            <a:ext cx="1899778" cy="523220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Хорошо!</a:t>
            </a:r>
            <a:endParaRPr lang="ru-RU" sz="28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345739" y="3141612"/>
            <a:ext cx="2400027" cy="830997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Только часть получилось!</a:t>
            </a:r>
            <a:endParaRPr lang="ru-RU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460654" y="4483017"/>
            <a:ext cx="2493894" cy="830997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Ничего не получилось!</a:t>
            </a:r>
            <a:endParaRPr lang="ru-RU" sz="2400" b="1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2068373" y="5561161"/>
            <a:ext cx="6828901" cy="994596"/>
            <a:chOff x="530607" y="182108"/>
            <a:chExt cx="4536854" cy="6471110"/>
          </a:xfrm>
        </p:grpSpPr>
        <p:sp>
          <p:nvSpPr>
            <p:cNvPr id="22" name="Скругленная прямоугольная выноска 21"/>
            <p:cNvSpPr/>
            <p:nvPr/>
          </p:nvSpPr>
          <p:spPr>
            <a:xfrm>
              <a:off x="530607" y="182108"/>
              <a:ext cx="4518134" cy="6471110"/>
            </a:xfrm>
            <a:prstGeom prst="wedgeRoundRectCallout">
              <a:avLst>
                <a:gd name="adj1" fmla="val -58377"/>
                <a:gd name="adj2" fmla="val -8880"/>
                <a:gd name="adj3" fmla="val 16667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49327" y="1548312"/>
              <a:ext cx="4518134" cy="4776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Поставь в правом нижнем углу нужный флажок</a:t>
              </a:r>
            </a:p>
            <a:p>
              <a:pPr algn="ctr"/>
              <a:endPara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4" name="Picture 2" descr="https://24.img.avito.st/avatar/social/1024x1024/424629332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25" b="25591"/>
          <a:stretch/>
        </p:blipFill>
        <p:spPr bwMode="auto">
          <a:xfrm flipH="1">
            <a:off x="222147" y="4898515"/>
            <a:ext cx="1455169" cy="1471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00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s://st.depositphotos.com/1036149/3756/i/950/depositphotos_37564059-stock-photo-fun-giraff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717" y="1134839"/>
            <a:ext cx="3569283" cy="572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251519" y="3501008"/>
            <a:ext cx="5112568" cy="1869526"/>
            <a:chOff x="341898" y="404664"/>
            <a:chExt cx="4518135" cy="12066590"/>
          </a:xfrm>
        </p:grpSpPr>
        <p:sp>
          <p:nvSpPr>
            <p:cNvPr id="6" name="Скругленная прямоугольная выноска 5"/>
            <p:cNvSpPr/>
            <p:nvPr/>
          </p:nvSpPr>
          <p:spPr>
            <a:xfrm>
              <a:off x="341898" y="404664"/>
              <a:ext cx="4518134" cy="12066590"/>
            </a:xfrm>
            <a:prstGeom prst="wedgeRoundRectCallout">
              <a:avLst>
                <a:gd name="adj1" fmla="val 60707"/>
                <a:gd name="adj2" fmla="val -49715"/>
                <a:gd name="adj3" fmla="val 16667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41899" y="1478643"/>
              <a:ext cx="4518134" cy="9336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dirty="0" smtClean="0">
                  <a:latin typeface="Times New Roman" pitchFamily="18" charset="0"/>
                  <a:cs typeface="Times New Roman" pitchFamily="18" charset="0"/>
                </a:rPr>
                <a:t>Вы все молодцы!</a:t>
              </a:r>
            </a:p>
            <a:p>
              <a:r>
                <a:rPr lang="ru-RU" sz="4400" b="1" dirty="0" smtClean="0">
                  <a:latin typeface="Times New Roman" pitchFamily="18" charset="0"/>
                  <a:cs typeface="Times New Roman" pitchFamily="18" charset="0"/>
                </a:rPr>
                <a:t>Пока, ребята!))</a:t>
              </a:r>
              <a:endParaRPr lang="ru-RU" sz="3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904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74812" y="188640"/>
            <a:ext cx="777686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Информационные ресурсы</a:t>
            </a:r>
            <a:r>
              <a:rPr lang="ru-RU" sz="3600" b="1" dirty="0" smtClean="0"/>
              <a:t>.</a:t>
            </a:r>
          </a:p>
          <a:p>
            <a:pPr algn="ctr"/>
            <a:endParaRPr lang="ru-RU" sz="3600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000" dirty="0"/>
              <a:t>«Юным умникам и умницам: Задания по развитию познавательных способностей (6-7 лет)» Холодова О., Москва: РОСТ книга, 2012 г. </a:t>
            </a:r>
            <a:endParaRPr lang="ru-RU" sz="2000" dirty="0" smtClean="0"/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000" dirty="0" smtClean="0"/>
              <a:t>Методическое </a:t>
            </a:r>
            <a:r>
              <a:rPr lang="ru-RU" sz="2000" dirty="0"/>
              <a:t>пособие для 1 </a:t>
            </a:r>
            <a:r>
              <a:rPr lang="ru-RU" sz="2000" dirty="0" smtClean="0"/>
              <a:t>класса «</a:t>
            </a:r>
            <a:r>
              <a:rPr lang="ru-RU" sz="2000" dirty="0"/>
              <a:t>Юным умникам и умницам: Задания по развитию познавательных способностей (6-7 лет)» Холодова О., Москва: РОСТ книга, 2015 г Рабочие тетради в 2-х частях</a:t>
            </a:r>
            <a:r>
              <a:rPr lang="ru-RU" sz="2000" dirty="0" smtClean="0"/>
              <a:t>.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000" dirty="0" err="1" smtClean="0"/>
              <a:t>Ярова</a:t>
            </a:r>
            <a:r>
              <a:rPr lang="ru-RU" sz="2000" dirty="0" smtClean="0"/>
              <a:t> О.Н. Программа </a:t>
            </a:r>
            <a:r>
              <a:rPr lang="ru-RU" sz="2000" dirty="0"/>
              <a:t>«Умные движения» </a:t>
            </a:r>
            <a:r>
              <a:rPr lang="ru-RU" sz="2000" dirty="0">
                <a:sym typeface="Symbol"/>
              </a:rPr>
              <a:t></a:t>
            </a:r>
            <a:r>
              <a:rPr lang="ru-RU" sz="2000" dirty="0"/>
              <a:t>https://www.uchmet.ru/library/material/142531/</a:t>
            </a:r>
            <a:r>
              <a:rPr lang="ru-RU" sz="2000" dirty="0" smtClean="0">
                <a:sym typeface="Symbol"/>
              </a:rPr>
              <a:t>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000" dirty="0" smtClean="0"/>
              <a:t>Гимнастика </a:t>
            </a:r>
            <a:r>
              <a:rPr lang="ru-RU" sz="2000" dirty="0"/>
              <a:t>для глаз </a:t>
            </a:r>
            <a:r>
              <a:rPr lang="ru-RU" sz="2000" dirty="0">
                <a:sym typeface="Symbol"/>
              </a:rPr>
              <a:t></a:t>
            </a:r>
            <a:r>
              <a:rPr lang="ru-RU" sz="2000" dirty="0"/>
              <a:t>https://infourok.ru/gimnastika-dlya-glaz-klassi-1151586.html</a:t>
            </a:r>
            <a:r>
              <a:rPr lang="ru-RU" sz="2000" dirty="0" smtClean="0">
                <a:sym typeface="Symbol"/>
              </a:rPr>
              <a:t>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000" dirty="0" smtClean="0"/>
              <a:t>Гимнастика </a:t>
            </a:r>
            <a:r>
              <a:rPr lang="ru-RU" sz="2000" dirty="0"/>
              <a:t>для глаз </a:t>
            </a:r>
            <a:r>
              <a:rPr lang="ru-RU" sz="2000" dirty="0">
                <a:sym typeface="Symbol"/>
              </a:rPr>
              <a:t></a:t>
            </a:r>
            <a:r>
              <a:rPr lang="ru-RU" sz="2000" dirty="0"/>
              <a:t>http://lasik.ru/article/zritelnaya_gimnastika_dlya_shkolnikov/</a:t>
            </a:r>
            <a:r>
              <a:rPr lang="ru-RU" sz="2000" dirty="0" smtClean="0">
                <a:sym typeface="Symbol"/>
              </a:rPr>
              <a:t>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000" dirty="0" smtClean="0"/>
              <a:t>Развивающие </a:t>
            </a:r>
            <a:r>
              <a:rPr lang="ru-RU" sz="2000" dirty="0"/>
              <a:t>игры на сайте </a:t>
            </a:r>
            <a:r>
              <a:rPr lang="en-US" sz="2000" dirty="0"/>
              <a:t>IQ </a:t>
            </a:r>
            <a:r>
              <a:rPr lang="ru-RU" sz="2000" dirty="0"/>
              <a:t>– клуб  </a:t>
            </a:r>
            <a:r>
              <a:rPr lang="ru-RU" sz="2000" dirty="0">
                <a:sym typeface="Symbol"/>
              </a:rPr>
              <a:t></a:t>
            </a:r>
            <a:r>
              <a:rPr lang="ru-RU" sz="2000" dirty="0"/>
              <a:t>https://iqclub.ru</a:t>
            </a:r>
            <a:r>
              <a:rPr lang="ru-RU" sz="2000" dirty="0" smtClean="0">
                <a:sym typeface="Symbol"/>
              </a:rPr>
              <a:t></a:t>
            </a:r>
            <a:endParaRPr lang="ru-RU" sz="2000" dirty="0">
              <a:sym typeface="Symbol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000" dirty="0" smtClean="0"/>
              <a:t>Развивающие </a:t>
            </a:r>
            <a:r>
              <a:rPr lang="ru-RU" sz="2000" dirty="0"/>
              <a:t>игры на портале Играемся </a:t>
            </a:r>
            <a:r>
              <a:rPr lang="ru-RU" sz="2000" dirty="0">
                <a:sym typeface="Symbol"/>
              </a:rPr>
              <a:t></a:t>
            </a:r>
            <a:r>
              <a:rPr lang="en-US" sz="2000" dirty="0"/>
              <a:t>www</a:t>
            </a:r>
            <a:r>
              <a:rPr lang="ru-RU" sz="2000" dirty="0"/>
              <a:t>.</a:t>
            </a:r>
            <a:r>
              <a:rPr lang="en-US" sz="2000" dirty="0" err="1"/>
              <a:t>igraemsa</a:t>
            </a:r>
            <a:r>
              <a:rPr lang="ru-RU" sz="2000" dirty="0"/>
              <a:t>.</a:t>
            </a:r>
            <a:r>
              <a:rPr lang="en-US" sz="2000" dirty="0" err="1"/>
              <a:t>ru</a:t>
            </a:r>
            <a:r>
              <a:rPr lang="en-US" sz="2000" dirty="0">
                <a:sym typeface="Symbol"/>
              </a:rPr>
              <a:t></a:t>
            </a:r>
            <a:endParaRPr lang="ru-RU" sz="2000" dirty="0"/>
          </a:p>
          <a:p>
            <a:pPr marL="285750" lvl="0" indent="-285750">
              <a:buFont typeface="Arial" pitchFamily="34" charset="0"/>
              <a:buChar char="•"/>
            </a:pP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55834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944216"/>
          </a:xfrm>
          <a:noFill/>
        </p:spPr>
        <p:txBody>
          <a:bodyPr>
            <a:noAutofit/>
          </a:bodyPr>
          <a:lstStyle/>
          <a:p>
            <a:r>
              <a:rPr lang="ru-RU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 Arriba LET" pitchFamily="2" charset="0"/>
              </a:rPr>
              <a:t>Ло</a:t>
            </a:r>
            <a:r>
              <a:rPr lang="ru-RU" sz="8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 Arriba LET" pitchFamily="2" charset="0"/>
              </a:rPr>
              <a:t>па</a:t>
            </a:r>
            <a:r>
              <a:rPr lang="ru-RU" sz="8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 Arriba LET" pitchFamily="2" charset="0"/>
              </a:rPr>
              <a:t>ем</a:t>
            </a:r>
            <a:r>
              <a:rPr lang="ru-RU" sz="8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 Arriba LET" pitchFamily="2" charset="0"/>
              </a:rPr>
              <a:t> </a:t>
            </a:r>
            <a:r>
              <a:rPr lang="ru-RU" sz="8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 Arriba LET" pitchFamily="2" charset="0"/>
              </a:rPr>
              <a:t>ша</a:t>
            </a:r>
            <a:r>
              <a:rPr lang="ru-RU" sz="8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 Arriba LET" pitchFamily="2" charset="0"/>
              </a:rPr>
              <a:t>ри</a:t>
            </a:r>
            <a:r>
              <a:rPr lang="ru-RU" sz="8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 Arriba LET" pitchFamily="2" charset="0"/>
              </a:rPr>
              <a:t>ки</a:t>
            </a:r>
            <a:endParaRPr lang="ru-RU" sz="88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1 Arriba LET" pitchFamily="2" charset="0"/>
            </a:endParaRPr>
          </a:p>
        </p:txBody>
      </p:sp>
      <p:pic>
        <p:nvPicPr>
          <p:cNvPr id="2050" name="Picture 2" descr="C:\Users\Саша\Desktop\IndelibleNiceHarborseal-size_restrict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564904"/>
            <a:ext cx="3810000" cy="3524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69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mon.medikforum.ru/uploads/posts/2017-02/1485936489_vozdushnye-shariki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99912"/>
            <a:ext cx="2455689" cy="136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  <a:solidFill>
            <a:schemeClr val="bg1">
              <a:alpha val="66000"/>
            </a:schemeClr>
          </a:solidFill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Делай правильно!</a:t>
            </a:r>
            <a:endParaRPr lang="ru-RU" sz="6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http://foodcity-pro.ru/news/images/07022018_1/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10182"/>
            <a:ext cx="3312368" cy="174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5706" y="1760489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3995936" y="2222154"/>
            <a:ext cx="792088" cy="70279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996764" y="1256184"/>
            <a:ext cx="61427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6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15635" y="4876074"/>
            <a:ext cx="70403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8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8" name="Picture 6" descr="http://pngimg.com/uploads/teacher/teacher_PNG8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000" y="1621650"/>
            <a:ext cx="1325000" cy="190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трелка вправо 11"/>
          <p:cNvSpPr/>
          <p:nvPr/>
        </p:nvSpPr>
        <p:spPr>
          <a:xfrm rot="8947550">
            <a:off x="3569628" y="3691539"/>
            <a:ext cx="1475221" cy="596478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3171056" y="4293096"/>
            <a:ext cx="3810000" cy="2667000"/>
            <a:chOff x="978024" y="890455"/>
            <a:chExt cx="7620000" cy="5334001"/>
          </a:xfrm>
        </p:grpSpPr>
        <p:pic>
          <p:nvPicPr>
            <p:cNvPr id="3080" name="Picture 8" descr="http://recueil-de-png.r.e.pic.centerblog.net/o/fb568adc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024" y="890455"/>
              <a:ext cx="7620000" cy="533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 rot="21074047">
              <a:off x="2792716" y="2158780"/>
              <a:ext cx="3604108" cy="1641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 smtClean="0">
                  <a:latin typeface="Monotype Corsiva" pitchFamily="66" charset="0"/>
                </a:rPr>
                <a:t>Задание:</a:t>
              </a:r>
            </a:p>
            <a:p>
              <a:r>
                <a:rPr lang="ru-RU" sz="2000" dirty="0" smtClean="0">
                  <a:latin typeface="Monotype Corsiva" pitchFamily="66" charset="0"/>
                </a:rPr>
                <a:t>1.    </a:t>
              </a:r>
            </a:p>
            <a:p>
              <a:r>
                <a:rPr lang="ru-RU" sz="2000" dirty="0" smtClean="0">
                  <a:latin typeface="Monotype Corsiva" pitchFamily="66" charset="0"/>
                </a:rPr>
                <a:t>2..     </a:t>
              </a:r>
              <a:endParaRPr lang="ru-RU" sz="2000" dirty="0">
                <a:latin typeface="Monotype Corsiva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644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аша\Desktop\bodypart0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996952"/>
            <a:ext cx="1984702" cy="99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Саша\Desktop\kissclipart-honeycomb-clip-art-clipart-bee-honeycomb-clip-art-212129da80c6d7c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9556" y1="39615" x2="59556" y2="39615"/>
                        <a14:foregroundMark x1="56778" y1="35385" x2="62333" y2="35128"/>
                        <a14:foregroundMark x1="63222" y1="35128" x2="69333" y2="35769"/>
                        <a14:foregroundMark x1="69333" y1="35769" x2="67444" y2="45513"/>
                        <a14:foregroundMark x1="55889" y1="37308" x2="63778" y2="41538"/>
                        <a14:foregroundMark x1="62333" y1="25769" x2="60111" y2="35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00" t="10117" r="22302" b="29194"/>
          <a:stretch/>
        </p:blipFill>
        <p:spPr bwMode="auto">
          <a:xfrm>
            <a:off x="755576" y="620688"/>
            <a:ext cx="1419726" cy="141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трелка вправо 1"/>
          <p:cNvSpPr/>
          <p:nvPr/>
        </p:nvSpPr>
        <p:spPr>
          <a:xfrm>
            <a:off x="2339752" y="1052736"/>
            <a:ext cx="792088" cy="50405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C:\Users\Саша\Desktop\57efbe108867c157807e70a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21" y="4996516"/>
            <a:ext cx="1547175" cy="148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Двойная стрелка влево/вправо 2"/>
          <p:cNvSpPr/>
          <p:nvPr/>
        </p:nvSpPr>
        <p:spPr>
          <a:xfrm rot="19680417">
            <a:off x="2036059" y="4480415"/>
            <a:ext cx="792088" cy="304692"/>
          </a:xfrm>
          <a:prstGeom prst="left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9" name="Picture 5" descr="C:\Users\Саша\Desktop\994490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11513"/>
            <a:ext cx="4855715" cy="485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Саша\Desktop\vozdushnyy-sharik-3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686" y="381223"/>
            <a:ext cx="2351137" cy="235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Саша\Desktop\0_8f5a8_d99d3d86_ori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599" y="2627632"/>
            <a:ext cx="2091012" cy="173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02169" y="4639548"/>
            <a:ext cx="626239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quetteC" pitchFamily="2" charset="0"/>
              </a:rPr>
              <a:t>Молодцы!</a:t>
            </a:r>
            <a:endParaRPr lang="ru-RU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quetteC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79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35434 -1.85185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959 -1.48148E-6 C 0.59584 -1.48148E-6 0.80434 0.1625 0.80434 0.36296 C 0.80434 0.5632 0.59584 0.72593 0.33959 0.72593 C 0.08334 0.72593 -0.125 0.5632 -0.125 0.36296 C -0.125 0.1625 0.08334 -1.48148E-6 0.33959 -1.48148E-6 Z " pathEditMode="relative" rAng="0" ptsTypes="fffff">
                                      <p:cBhvr>
                                        <p:cTn id="2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29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958 -1.85185E-6 L 0.45416 0.27639 L 0.76059 0.37986 L 0.45416 0.48033 L 0.33958 0.75741 L 0.225 0.48033 L -0.08108 0.37986 L 0.225 0.27639 L 0.33958 -1.85185E-6 Z " pathEditMode="relative" rAng="5400000" ptsTypes="FFFFFFFFF">
                                      <p:cBhvr>
                                        <p:cTn id="3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3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0"/>
                            </p:stCondLst>
                            <p:childTnLst>
                              <p:par>
                                <p:cTn id="43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7934 -0.7148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670" y="-3574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00"/>
                            </p:stCondLst>
                            <p:childTnLst>
                              <p:par>
                                <p:cTn id="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34 -0.71482 L 0.7934 0.0097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500"/>
                            </p:stCondLst>
                            <p:childTnLst>
                              <p:par>
                                <p:cTn id="52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34 0.00973 L 0.81944 -0.3625 L 0.69635 -0.02754 L 0.72257 -0.39861 L 0.59722 -0.0655 L 0.62639 -0.43541 L 0.50069 -0.10231 L 0.52934 -0.47337 L 0.40364 -0.13935 L 0.43003 -0.51134 L 0.30712 -0.17662 L 0.33316 -0.54675 L 0.21059 -0.21319 L 0.23611 -0.58263 L 0.11111 -0.25185 L 0.13993 -0.62152 L 0.01458 -0.28888 " pathEditMode="relative" rAng="11763365" ptsTypes="FFFFFFFFFFFFFFFFF">
                                      <p:cBhvr>
                                        <p:cTn id="5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56" y="-3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500"/>
                            </p:stCondLst>
                            <p:childTnLst>
                              <p:par>
                                <p:cTn id="5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4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4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8500"/>
                            </p:stCondLst>
                            <p:childTnLst>
                              <p:par>
                                <p:cTn id="6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9500"/>
                            </p:stCondLst>
                            <p:childTnLst>
                              <p:par>
                                <p:cTn id="71" presetID="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08056 0.29537 L 0.34705 0.29537 L 0.13299 0.47754 L 0.21389 0.77314 L -3.33333E-6 0.59097 L -0.21389 0.77314 L -0.13298 0.47754 L -0.34687 0.29537 L -0.08055 0.29537 L -3.33333E-6 4.44444E-6 Z " pathEditMode="relative" rAng="0" ptsTypes="FFFFFFFFFFF">
                                      <p:cBhvr>
                                        <p:cTn id="7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500"/>
                            </p:stCondLst>
                            <p:childTnLst>
                              <p:par>
                                <p:cTn id="7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06 -0.03287 L -0.02014 0.6393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3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3500"/>
                            </p:stCondLst>
                            <p:childTnLst>
                              <p:par>
                                <p:cTn id="7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0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4000"/>
                            </p:stCondLst>
                            <p:childTnLst>
                              <p:par>
                                <p:cTn id="8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4000" fill="hold"/>
                                        <p:tgtEl>
                                          <p:spTgt spid="10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8000"/>
                            </p:stCondLst>
                            <p:childTnLst>
                              <p:par>
                                <p:cTn id="87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3000" tmFilter="0, 0; .2, .5; .8, .5; 1, 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1500" autoRev="1" fill="hold"/>
                                        <p:tgtEl>
                                          <p:spTgt spid="10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1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  <a:solidFill>
            <a:schemeClr val="bg1">
              <a:alpha val="66000"/>
            </a:schemeClr>
          </a:solidFill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Будь внимателен</a:t>
            </a:r>
            <a:endParaRPr lang="ru-RU" sz="6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9" name="Picture 3" descr="C:\Users\Саша\Desktop\провода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" r="35642"/>
          <a:stretch/>
        </p:blipFill>
        <p:spPr bwMode="auto">
          <a:xfrm>
            <a:off x="1918478" y="1700808"/>
            <a:ext cx="6403226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24959" y="5905621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Проследи глазами, кто кому звонит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1" name="Picture 5" descr="https://orig00.deviantart.net/418a/f/2017/142/8/7/just_another_watching_smiley_____by_mondspeer-dba1ld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68" y="5588320"/>
            <a:ext cx="1589167" cy="115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3.googleusercontent.com/-UfBPaikpXE8/WwWGygVNIaI/AAAAAAAAGnE/dy36aS6NNesGnxyUx1Pth5eeW9Q2qIzwQCJoC/w530-h745-p/Screenshot_2018-05-16-13-42-20-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49045"/>
            <a:ext cx="3925689" cy="55181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360268" y="1124744"/>
            <a:ext cx="3995708" cy="4032447"/>
            <a:chOff x="360268" y="1124744"/>
            <a:chExt cx="3995708" cy="4032447"/>
          </a:xfrm>
        </p:grpSpPr>
        <p:sp>
          <p:nvSpPr>
            <p:cNvPr id="3" name="Скругленная прямоугольная выноска 2"/>
            <p:cNvSpPr/>
            <p:nvPr/>
          </p:nvSpPr>
          <p:spPr>
            <a:xfrm>
              <a:off x="360268" y="1124744"/>
              <a:ext cx="3995708" cy="4032447"/>
            </a:xfrm>
            <a:prstGeom prst="wedgeRoundRectCallout">
              <a:avLst>
                <a:gd name="adj1" fmla="val 72043"/>
                <a:gd name="adj2" fmla="val -12810"/>
                <a:gd name="adj3" fmla="val 16667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11560" y="1753735"/>
              <a:ext cx="3456384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600" b="1" dirty="0" smtClean="0"/>
                <a:t>Привет, ребята!</a:t>
              </a:r>
            </a:p>
            <a:p>
              <a:pPr algn="ctr"/>
              <a:r>
                <a:rPr lang="ru-RU" sz="3600" b="1" dirty="0" smtClean="0"/>
                <a:t>Приглашаю вас  немного поиграть. </a:t>
              </a:r>
            </a:p>
            <a:p>
              <a:pPr algn="ctr"/>
              <a:r>
                <a:rPr lang="ru-RU" sz="3600" b="1" dirty="0" smtClean="0"/>
                <a:t>Хотите?</a:t>
              </a:r>
              <a:endParaRPr lang="ru-RU" sz="3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93588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8" presetClass="exit" presetSubtype="0" ac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t.depositphotos.com/1036149/3157/i/950/depositphotos_31572911-stock-photo-fun-giraff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16832"/>
            <a:ext cx="3852932" cy="4228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341898" y="404664"/>
            <a:ext cx="4518134" cy="5400600"/>
            <a:chOff x="341898" y="404664"/>
            <a:chExt cx="4518134" cy="5400600"/>
          </a:xfrm>
        </p:grpSpPr>
        <p:sp>
          <p:nvSpPr>
            <p:cNvPr id="3" name="Скругленная прямоугольная выноска 2"/>
            <p:cNvSpPr/>
            <p:nvPr/>
          </p:nvSpPr>
          <p:spPr>
            <a:xfrm>
              <a:off x="341898" y="404664"/>
              <a:ext cx="4518134" cy="5400600"/>
            </a:xfrm>
            <a:prstGeom prst="wedgeRoundRectCallout">
              <a:avLst>
                <a:gd name="adj1" fmla="val 71443"/>
                <a:gd name="adj2" fmla="val 28057"/>
                <a:gd name="adj3" fmla="val 16667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26046" y="842806"/>
              <a:ext cx="3908295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600" b="1" dirty="0" smtClean="0">
                  <a:solidFill>
                    <a:srgbClr val="002060"/>
                  </a:solidFill>
                </a:rPr>
                <a:t>Вам предстоит пройти 3 базы.</a:t>
              </a:r>
            </a:p>
            <a:p>
              <a:pPr algn="ctr"/>
              <a:r>
                <a:rPr lang="ru-RU" sz="3600" b="1" dirty="0" smtClean="0">
                  <a:solidFill>
                    <a:srgbClr val="002060"/>
                  </a:solidFill>
                </a:rPr>
                <a:t>На каждой базе выполнять задания в течение 5 минут, а затем перейти на следующую базу.</a:t>
              </a:r>
              <a:endParaRPr lang="ru-RU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360268" y="3140967"/>
            <a:ext cx="3995708" cy="2016224"/>
            <a:chOff x="360268" y="3140967"/>
            <a:chExt cx="3995708" cy="2016224"/>
          </a:xfrm>
        </p:grpSpPr>
        <p:sp>
          <p:nvSpPr>
            <p:cNvPr id="14" name="Скругленная прямоугольная выноска 13"/>
            <p:cNvSpPr/>
            <p:nvPr/>
          </p:nvSpPr>
          <p:spPr>
            <a:xfrm>
              <a:off x="360268" y="3140967"/>
              <a:ext cx="3995708" cy="2016224"/>
            </a:xfrm>
            <a:prstGeom prst="wedgeRoundRectCallout">
              <a:avLst>
                <a:gd name="adj1" fmla="val 86346"/>
                <a:gd name="adj2" fmla="val 17897"/>
                <a:gd name="adj3" fmla="val 16667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6624" y="3615697"/>
              <a:ext cx="345638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800" b="1" dirty="0" smtClean="0">
                  <a:solidFill>
                    <a:srgbClr val="C00000"/>
                  </a:solidFill>
                </a:rPr>
                <a:t>Поехали!</a:t>
              </a:r>
              <a:endParaRPr lang="ru-RU" sz="4800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590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341898" y="404664"/>
            <a:ext cx="5598255" cy="1584176"/>
            <a:chOff x="341898" y="404664"/>
            <a:chExt cx="4518135" cy="5400600"/>
          </a:xfrm>
        </p:grpSpPr>
        <p:sp>
          <p:nvSpPr>
            <p:cNvPr id="3" name="Скругленная прямоугольная выноска 2"/>
            <p:cNvSpPr/>
            <p:nvPr/>
          </p:nvSpPr>
          <p:spPr>
            <a:xfrm>
              <a:off x="341898" y="404664"/>
              <a:ext cx="4518134" cy="5400600"/>
            </a:xfrm>
            <a:prstGeom prst="wedgeRoundRectCallout">
              <a:avLst>
                <a:gd name="adj1" fmla="val 61751"/>
                <a:gd name="adj2" fmla="val 15471"/>
                <a:gd name="adj3" fmla="val 16667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41899" y="1478644"/>
              <a:ext cx="4518134" cy="3252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rgbClr val="002060"/>
                  </a:solidFill>
                </a:rPr>
                <a:t>Вот ваш маршрут. </a:t>
              </a:r>
            </a:p>
            <a:p>
              <a:pPr algn="ctr"/>
              <a:r>
                <a:rPr lang="ru-RU" sz="2800" b="1" dirty="0" smtClean="0">
                  <a:solidFill>
                    <a:srgbClr val="002060"/>
                  </a:solidFill>
                </a:rPr>
                <a:t>Будьте внимательны и аккуратны.</a:t>
              </a:r>
              <a:endParaRPr lang="ru-RU" sz="28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3074" name="Picture 2" descr="https://24.img.avito.st/avatar/social/1024x1024/42462933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25" b="25591"/>
          <a:stretch/>
        </p:blipFill>
        <p:spPr bwMode="auto">
          <a:xfrm>
            <a:off x="6660232" y="260648"/>
            <a:ext cx="2284496" cy="21968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753500246"/>
              </p:ext>
            </p:extLst>
          </p:nvPr>
        </p:nvGraphicFramePr>
        <p:xfrm>
          <a:off x="1907704" y="2419350"/>
          <a:ext cx="5478768" cy="3707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076" name="Picture 4" descr="https://pixy.org/src/138/1381328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654152"/>
            <a:ext cx="2060468" cy="237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dou-5-kra.edusite.ru/images/0_12290e_541f744e_ori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79" y="4839521"/>
            <a:ext cx="2991164" cy="1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t.depositphotos.com/1967477/2738/v/950/depositphotos_27385239-stock-illustration-boy-and-girl-flying-on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49" b="89949" l="0" r="100000">
                        <a14:foregroundMark x1="33398" y1="82462" x2="37500" y2="80615"/>
                        <a14:foregroundMark x1="43945" y1="87385" x2="49805" y2="83077"/>
                        <a14:foregroundMark x1="36914" y1="16615" x2="49805" y2="44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87735"/>
            <a:ext cx="2065242" cy="196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57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38944"/>
          </a:xfrm>
          <a:solidFill>
            <a:schemeClr val="bg1">
              <a:alpha val="66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66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база</a:t>
            </a:r>
            <a:endParaRPr lang="ru-RU" sz="6600" b="1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251520" y="1127426"/>
            <a:ext cx="6676280" cy="1440160"/>
            <a:chOff x="341898" y="404664"/>
            <a:chExt cx="4518135" cy="5400600"/>
          </a:xfrm>
        </p:grpSpPr>
        <p:sp>
          <p:nvSpPr>
            <p:cNvPr id="10" name="Скругленная прямоугольная выноска 9"/>
            <p:cNvSpPr/>
            <p:nvPr/>
          </p:nvSpPr>
          <p:spPr>
            <a:xfrm>
              <a:off x="341898" y="404664"/>
              <a:ext cx="4518134" cy="5400600"/>
            </a:xfrm>
            <a:prstGeom prst="wedgeRoundRectCallout">
              <a:avLst>
                <a:gd name="adj1" fmla="val 60334"/>
                <a:gd name="adj2" fmla="val -28317"/>
                <a:gd name="adj3" fmla="val 16667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41899" y="1478644"/>
              <a:ext cx="4518134" cy="3462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>
                  <a:latin typeface="Times New Roman" pitchFamily="18" charset="0"/>
                  <a:cs typeface="Times New Roman" pitchFamily="18" charset="0"/>
                </a:rPr>
                <a:t>Рассмотри таблицу. У каждой буквы есть место, своя «квартира», расположенная в определенном подъезде, на определенном этаже. </a:t>
              </a:r>
            </a:p>
          </p:txBody>
        </p:sp>
      </p:grpSp>
      <p:pic>
        <p:nvPicPr>
          <p:cNvPr id="12" name="Picture 2" descr="https://24.img.avito.st/avatar/social/1024x1024/42462933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25" b="25591"/>
          <a:stretch/>
        </p:blipFill>
        <p:spPr bwMode="auto">
          <a:xfrm>
            <a:off x="7458398" y="411216"/>
            <a:ext cx="1530699" cy="1471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1992252" y="3786736"/>
            <a:ext cx="3888432" cy="1440160"/>
            <a:chOff x="518974" y="1252618"/>
            <a:chExt cx="4529767" cy="5400600"/>
          </a:xfrm>
        </p:grpSpPr>
        <p:sp>
          <p:nvSpPr>
            <p:cNvPr id="14" name="Скругленная прямоугольная выноска 13"/>
            <p:cNvSpPr/>
            <p:nvPr/>
          </p:nvSpPr>
          <p:spPr>
            <a:xfrm>
              <a:off x="530607" y="1252618"/>
              <a:ext cx="4518134" cy="5400600"/>
            </a:xfrm>
            <a:prstGeom prst="wedgeRoundRectCallout">
              <a:avLst>
                <a:gd name="adj1" fmla="val -58937"/>
                <a:gd name="adj2" fmla="val 2107"/>
                <a:gd name="adj3" fmla="val 16667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18974" y="2221674"/>
              <a:ext cx="4518134" cy="3808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latin typeface="Times New Roman" pitchFamily="18" charset="0"/>
                  <a:cs typeface="Times New Roman" pitchFamily="18" charset="0"/>
                </a:rPr>
                <a:t>Расшифруй слова, пользуясь таблицей. Сначала определи номер подъезда, затем – этаж.</a:t>
              </a:r>
              <a:endParaRPr lang="ru-RU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6" name="Picture 2" descr="https://24.img.avito.st/avatar/social/1024x1024/42462933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25" b="25591"/>
          <a:stretch/>
        </p:blipFill>
        <p:spPr bwMode="auto">
          <a:xfrm flipH="1">
            <a:off x="129000" y="3700931"/>
            <a:ext cx="1455169" cy="1471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6" t="13531" r="35526" b="61194"/>
          <a:stretch/>
        </p:blipFill>
        <p:spPr bwMode="auto">
          <a:xfrm>
            <a:off x="6312235" y="2132856"/>
            <a:ext cx="2676862" cy="264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9" t="42870" r="5859" b="44390"/>
          <a:stretch/>
        </p:blipFill>
        <p:spPr bwMode="auto">
          <a:xfrm>
            <a:off x="3134331" y="5445224"/>
            <a:ext cx="5497688" cy="1166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509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2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38944"/>
          </a:xfrm>
          <a:solidFill>
            <a:schemeClr val="bg1">
              <a:alpha val="66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66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база</a:t>
            </a:r>
            <a:endParaRPr lang="ru-RU" sz="6600" b="1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251520" y="1127426"/>
            <a:ext cx="6676280" cy="933422"/>
            <a:chOff x="341898" y="404664"/>
            <a:chExt cx="4518135" cy="5400600"/>
          </a:xfrm>
        </p:grpSpPr>
        <p:sp>
          <p:nvSpPr>
            <p:cNvPr id="10" name="Скругленная прямоугольная выноска 9"/>
            <p:cNvSpPr/>
            <p:nvPr/>
          </p:nvSpPr>
          <p:spPr>
            <a:xfrm>
              <a:off x="341898" y="404664"/>
              <a:ext cx="4518134" cy="5400600"/>
            </a:xfrm>
            <a:prstGeom prst="wedgeRoundRectCallout">
              <a:avLst>
                <a:gd name="adj1" fmla="val 60334"/>
                <a:gd name="adj2" fmla="val -28317"/>
                <a:gd name="adj3" fmla="val 16667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41899" y="1478645"/>
              <a:ext cx="4518134" cy="1962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latin typeface="Times New Roman" pitchFamily="18" charset="0"/>
                  <a:cs typeface="Times New Roman" pitchFamily="18" charset="0"/>
                </a:rPr>
                <a:t>Играй в полезные игры и развивайся</a:t>
              </a:r>
              <a:r>
                <a:rPr lang="ru-RU" sz="2000" b="1" dirty="0" smtClean="0">
                  <a:latin typeface="Times New Roman" pitchFamily="18" charset="0"/>
                  <a:cs typeface="Times New Roman" pitchFamily="18" charset="0"/>
                </a:rPr>
                <a:t>!</a:t>
              </a:r>
              <a:endParaRPr lang="ru-RU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2" name="Picture 2" descr="https://24.img.avito.st/avatar/social/1024x1024/42462933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25" b="25591"/>
          <a:stretch/>
        </p:blipFill>
        <p:spPr bwMode="auto">
          <a:xfrm>
            <a:off x="7458398" y="411216"/>
            <a:ext cx="1530699" cy="1471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2019748" y="5395515"/>
            <a:ext cx="6800724" cy="1104490"/>
            <a:chOff x="530607" y="1252618"/>
            <a:chExt cx="4518134" cy="5400600"/>
          </a:xfrm>
        </p:grpSpPr>
        <p:sp>
          <p:nvSpPr>
            <p:cNvPr id="14" name="Скругленная прямоугольная выноска 13"/>
            <p:cNvSpPr/>
            <p:nvPr/>
          </p:nvSpPr>
          <p:spPr>
            <a:xfrm>
              <a:off x="530607" y="1252618"/>
              <a:ext cx="4518134" cy="5400600"/>
            </a:xfrm>
            <a:prstGeom prst="wedgeRoundRectCallout">
              <a:avLst>
                <a:gd name="adj1" fmla="val -58937"/>
                <a:gd name="adj2" fmla="val 2107"/>
                <a:gd name="adj3" fmla="val 16667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0607" y="2889198"/>
              <a:ext cx="4518134" cy="1962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>
                  <a:latin typeface="Times New Roman" pitchFamily="18" charset="0"/>
                  <a:cs typeface="Times New Roman" pitchFamily="18" charset="0"/>
                </a:rPr>
                <a:t>Не забывай, что время ограничено.</a:t>
              </a:r>
              <a:endParaRPr lang="ru-RU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6" name="Picture 2" descr="https://24.img.avito.st/avatar/social/1024x1024/42462933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25" b="25591"/>
          <a:stretch/>
        </p:blipFill>
        <p:spPr bwMode="auto">
          <a:xfrm flipH="1">
            <a:off x="150382" y="5060814"/>
            <a:ext cx="1455169" cy="1471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3" t="17894" r="7838" b="15590"/>
          <a:stretch/>
        </p:blipFill>
        <p:spPr bwMode="auto">
          <a:xfrm rot="20723788">
            <a:off x="1276098" y="2445458"/>
            <a:ext cx="3202335" cy="225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6" r="2149" b="5927"/>
          <a:stretch/>
        </p:blipFill>
        <p:spPr bwMode="auto">
          <a:xfrm rot="650556">
            <a:off x="4544857" y="2818999"/>
            <a:ext cx="3896545" cy="189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722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1168</TotalTime>
  <Words>373</Words>
  <Application>Microsoft Office PowerPoint</Application>
  <PresentationFormat>Экран (4:3)</PresentationFormat>
  <Paragraphs>62</Paragraphs>
  <Slides>15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Лопаем шарики</vt:lpstr>
      <vt:lpstr>Делай правильно!</vt:lpstr>
      <vt:lpstr>Презентация PowerPoint</vt:lpstr>
      <vt:lpstr>Будь внимателен</vt:lpstr>
      <vt:lpstr>Презентация PowerPoint</vt:lpstr>
      <vt:lpstr>Презентация PowerPoint</vt:lpstr>
      <vt:lpstr>1 база</vt:lpstr>
      <vt:lpstr>2 база</vt:lpstr>
      <vt:lpstr>3 база</vt:lpstr>
      <vt:lpstr>Разминка</vt:lpstr>
      <vt:lpstr>Презентация PowerPoint</vt:lpstr>
      <vt:lpstr>Оцени себя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Саша</dc:creator>
  <cp:lastModifiedBy>Саша</cp:lastModifiedBy>
  <cp:revision>120</cp:revision>
  <dcterms:created xsi:type="dcterms:W3CDTF">2018-09-17T03:16:23Z</dcterms:created>
  <dcterms:modified xsi:type="dcterms:W3CDTF">2019-02-16T19:47:58Z</dcterms:modified>
</cp:coreProperties>
</file>